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y="5143500" cx="9144000"/>
  <p:notesSz cx="6858000" cy="9144000"/>
  <p:embeddedFontLst>
    <p:embeddedFont>
      <p:font typeface="Century Gothic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9" roundtripDataSignature="AMtx7mhqSg8QeiRsYPD1NNHa0Qcefswe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CenturyGothic-regular.fntdata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CenturyGothic-italic.fntdata"/><Relationship Id="rId32" Type="http://schemas.openxmlformats.org/officeDocument/2006/relationships/slide" Target="slides/slide28.xml"/><Relationship Id="rId76" Type="http://schemas.openxmlformats.org/officeDocument/2006/relationships/font" Target="fonts/CenturyGothic-bold.fntdata"/><Relationship Id="rId35" Type="http://schemas.openxmlformats.org/officeDocument/2006/relationships/slide" Target="slides/slide31.xml"/><Relationship Id="rId79" Type="http://customschemas.google.com/relationships/presentationmetadata" Target="metadata"/><Relationship Id="rId34" Type="http://schemas.openxmlformats.org/officeDocument/2006/relationships/slide" Target="slides/slide30.xml"/><Relationship Id="rId78" Type="http://schemas.openxmlformats.org/officeDocument/2006/relationships/font" Target="fonts/CenturyGothic-bold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X-y to dokumenty i etykiety ze zbioru treningowego, Y-ki to dokumenty i etykiety ze zbioru testowego</a:t>
            </a:r>
            <a:endParaRPr/>
          </a:p>
        </p:txBody>
      </p:sp>
      <p:sp>
        <p:nvSpPr>
          <p:cNvPr id="186" name="Google Shape;18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Dzielimy w proporcjach 0.8/ 0.2 w pięciu różnych wersjach.</a:t>
            </a:r>
            <a:endParaRPr/>
          </a:p>
        </p:txBody>
      </p:sp>
      <p:sp>
        <p:nvSpPr>
          <p:cNvPr id="333" name="Google Shape;33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Zazwyczaj w porównaniach tradycyjnych metod wygrywa SVM, ale trzeba pamiętać o problemie z jego ew. skalowalnością na tysiące klas.</a:t>
            </a:r>
            <a:endParaRPr/>
          </a:p>
        </p:txBody>
      </p:sp>
      <p:sp>
        <p:nvSpPr>
          <p:cNvPr id="344" name="Google Shape;344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Dostarczamy wersję przyciętą oraz pełną z wyciętymi tytułami. W ramach jednego z zadań należy pobrać pełną wersję tych dokumentów.</a:t>
            </a:r>
            <a:endParaRPr/>
          </a:p>
        </p:txBody>
      </p:sp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Słowa to wagi tf-idf w wektorach dokumentów.</a:t>
            </a:r>
            <a:endParaRPr/>
          </a:p>
        </p:txBody>
      </p:sp>
      <p:sp>
        <p:nvSpPr>
          <p:cNvPr id="531" name="Google Shape;531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Suma kwadratów odległości dokumentów od centroidów jest zazwyczaj większa, gdy liczba centroidów jest mniejsza (mniej potencjalnie bliskich ‚punktów’). Szukamy zgięcia, w którym ta suma spada relatywnie szybciej w danym zakresie wartości k. </a:t>
            </a:r>
            <a:endParaRPr/>
          </a:p>
        </p:txBody>
      </p:sp>
      <p:sp>
        <p:nvSpPr>
          <p:cNvPr id="556" name="Google Shape;556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Kolejna technika, która pozwala zidentyfikować grupy dokumentów przy stosunkowo niewielkiej prawdziwej liczbie skupień to redukcja wielowymiarowości wektorów dokumentów i ich wizualizacja na płaszczyźnie  </a:t>
            </a:r>
            <a:endParaRPr/>
          </a:p>
        </p:txBody>
      </p:sp>
      <p:sp>
        <p:nvSpPr>
          <p:cNvPr id="581" name="Google Shape;581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entury Gothic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2"/>
          <p:cNvSpPr txBox="1"/>
          <p:nvPr>
            <p:ph idx="1" type="subTitle"/>
          </p:nvPr>
        </p:nvSpPr>
        <p:spPr>
          <a:xfrm>
            <a:off x="1143000" y="2701529"/>
            <a:ext cx="6858000" cy="41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35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" name="Google Shape;22;p7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1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8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3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7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5"/>
          <p:cNvSpPr txBox="1"/>
          <p:nvPr>
            <p:ph type="title"/>
          </p:nvPr>
        </p:nvSpPr>
        <p:spPr>
          <a:xfrm>
            <a:off x="623888" y="1282307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entury Gothic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5"/>
          <p:cNvSpPr txBox="1"/>
          <p:nvPr>
            <p:ph idx="1" type="body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C8D90"/>
              </a:buClr>
              <a:buSzPts val="1350"/>
              <a:buNone/>
              <a:defRPr sz="1350">
                <a:solidFill>
                  <a:srgbClr val="8C8D9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C8D90"/>
              </a:buClr>
              <a:buSzPts val="1125"/>
              <a:buNone/>
              <a:defRPr sz="1125">
                <a:solidFill>
                  <a:srgbClr val="8C8D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C8D90"/>
              </a:buClr>
              <a:buSzPts val="1013"/>
              <a:buNone/>
              <a:defRPr sz="1013">
                <a:solidFill>
                  <a:srgbClr val="8C8D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C8D90"/>
              </a:buClr>
              <a:buSzPts val="900"/>
              <a:buNone/>
              <a:defRPr sz="900">
                <a:solidFill>
                  <a:srgbClr val="8C8D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C8D90"/>
              </a:buClr>
              <a:buSzPts val="900"/>
              <a:buNone/>
              <a:defRPr sz="900">
                <a:solidFill>
                  <a:srgbClr val="8C8D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C8D90"/>
              </a:buClr>
              <a:buSzPts val="900"/>
              <a:buNone/>
              <a:defRPr sz="900">
                <a:solidFill>
                  <a:srgbClr val="8C8D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C8D90"/>
              </a:buClr>
              <a:buSzPts val="900"/>
              <a:buNone/>
              <a:defRPr sz="900">
                <a:solidFill>
                  <a:srgbClr val="8C8D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C8D90"/>
              </a:buClr>
              <a:buSzPts val="900"/>
              <a:buNone/>
              <a:defRPr sz="900">
                <a:solidFill>
                  <a:srgbClr val="8C8D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C8D90"/>
              </a:buClr>
              <a:buSzPts val="900"/>
              <a:buNone/>
              <a:defRPr sz="900">
                <a:solidFill>
                  <a:srgbClr val="8C8D90"/>
                </a:solidFill>
              </a:defRPr>
            </a:lvl9pPr>
          </a:lstStyle>
          <a:p/>
        </p:txBody>
      </p:sp>
      <p:sp>
        <p:nvSpPr>
          <p:cNvPr id="35" name="Google Shape;35;p7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6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7"/>
          <p:cNvSpPr txBox="1"/>
          <p:nvPr>
            <p:ph type="title"/>
          </p:nvPr>
        </p:nvSpPr>
        <p:spPr>
          <a:xfrm>
            <a:off x="629841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7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46" name="Google Shape;46;p77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612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7"/>
          <p:cNvSpPr txBox="1"/>
          <p:nvPr>
            <p:ph idx="3" type="body"/>
          </p:nvPr>
        </p:nvSpPr>
        <p:spPr>
          <a:xfrm>
            <a:off x="4629155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48" name="Google Shape;48;p77"/>
          <p:cNvSpPr txBox="1"/>
          <p:nvPr>
            <p:ph idx="4" type="body"/>
          </p:nvPr>
        </p:nvSpPr>
        <p:spPr>
          <a:xfrm>
            <a:off x="4629155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612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8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9"/>
          <p:cNvSpPr txBox="1"/>
          <p:nvPr>
            <p:ph idx="1" type="body"/>
          </p:nvPr>
        </p:nvSpPr>
        <p:spPr>
          <a:xfrm>
            <a:off x="3887391" y="740572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1pPr>
            <a:lvl2pPr indent="-328612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2pPr>
            <a:lvl3pPr indent="-314325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0037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4pPr>
            <a:lvl5pPr indent="-300037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5pPr>
            <a:lvl6pPr indent="-300037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6pPr>
            <a:lvl7pPr indent="-300037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7pPr>
            <a:lvl8pPr indent="-300037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8pPr>
            <a:lvl9pPr indent="-300037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9pPr>
          </a:lstStyle>
          <a:p/>
        </p:txBody>
      </p:sp>
      <p:sp>
        <p:nvSpPr>
          <p:cNvPr id="58" name="Google Shape;58;p79"/>
          <p:cNvSpPr txBox="1"/>
          <p:nvPr>
            <p:ph idx="2" type="body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59" name="Google Shape;59;p7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0"/>
          <p:cNvSpPr/>
          <p:nvPr>
            <p:ph idx="2" type="pic"/>
          </p:nvPr>
        </p:nvSpPr>
        <p:spPr>
          <a:xfrm>
            <a:off x="3887391" y="740572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  <a:defRPr b="0" i="0" sz="15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80"/>
          <p:cNvSpPr txBox="1"/>
          <p:nvPr>
            <p:ph idx="1" type="body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65" name="Google Shape;65;p8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1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5"/>
              <a:buFont typeface="Century Gothic"/>
              <a:buNone/>
              <a:defRPr b="0" i="0" sz="24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612" lvl="0" marL="457200" marR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75"/>
              <a:buFont typeface="Arial"/>
              <a:buChar char="•"/>
              <a:defRPr b="0" i="0" sz="1575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0037" lvl="2" marL="1371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2925" lvl="3" marL="1828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925" lvl="4" marL="22860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925" lvl="5" marL="27432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2925" lvl="6" marL="3200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2925" lvl="7" marL="3657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2925" lvl="8" marL="4114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7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7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C8D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4" name="Google Shape;14;p71"/>
          <p:cNvSpPr/>
          <p:nvPr/>
        </p:nvSpPr>
        <p:spPr>
          <a:xfrm>
            <a:off x="-4233" y="1"/>
            <a:ext cx="45719" cy="3293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15;p71"/>
          <p:cNvSpPr/>
          <p:nvPr/>
        </p:nvSpPr>
        <p:spPr>
          <a:xfrm>
            <a:off x="-3417" y="329374"/>
            <a:ext cx="45719" cy="1814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;p71"/>
          <p:cNvSpPr/>
          <p:nvPr/>
        </p:nvSpPr>
        <p:spPr>
          <a:xfrm>
            <a:off x="-3418" y="2144111"/>
            <a:ext cx="45719" cy="2230821"/>
          </a:xfrm>
          <a:prstGeom prst="rect">
            <a:avLst/>
          </a:prstGeom>
          <a:solidFill>
            <a:srgbClr val="A69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71"/>
          <p:cNvSpPr/>
          <p:nvPr/>
        </p:nvSpPr>
        <p:spPr>
          <a:xfrm flipH="1">
            <a:off x="-3420" y="4374933"/>
            <a:ext cx="45719" cy="787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" name="Google Shape;18;p7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50128" y="285968"/>
            <a:ext cx="1365222" cy="4391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cikit-learn.org/stable/modules/naive_bayes.html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://jmlr.csail.mit.edu/papers/v12/pedregosa11a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arcotcr.github.io/lime/tutorials/Lime%20-%20multiclass.html" TargetMode="External"/><Relationship Id="rId4" Type="http://schemas.openxmlformats.org/officeDocument/2006/relationships/hyperlink" Target="https://algotech.netlify.app/blog/text-lime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scikit-learn.org/stable/auto_examples/cluster/plot_agglomerative_dendrogram.html#sphx-glr-auto-examples-cluster-plot-agglomerative-dendrogram-py" TargetMode="External"/><Relationship Id="rId4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google.pl/" TargetMode="External"/><Relationship Id="rId4" Type="http://schemas.openxmlformats.org/officeDocument/2006/relationships/image" Target="../media/image63.png"/><Relationship Id="rId5" Type="http://schemas.openxmlformats.org/officeDocument/2006/relationships/hyperlink" Target="https://www.facebook.com/sagespl" TargetMode="External"/><Relationship Id="rId6" Type="http://schemas.openxmlformats.org/officeDocument/2006/relationships/image" Target="../media/image57.png"/><Relationship Id="rId7" Type="http://schemas.openxmlformats.org/officeDocument/2006/relationships/hyperlink" Target="http://www.linkedin.com/company/sages" TargetMode="External"/><Relationship Id="rId8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>
            <p:ph type="ctrTitle"/>
          </p:nvPr>
        </p:nvSpPr>
        <p:spPr>
          <a:xfrm>
            <a:off x="497840" y="841772"/>
            <a:ext cx="840232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pl-PL"/>
              <a:t>Grupowanie i klasyfikacja tekstów (metody ML)</a:t>
            </a:r>
            <a:br>
              <a:rPr lang="pl-PL"/>
            </a:br>
            <a:r>
              <a:rPr lang="pl-PL" sz="2380"/>
              <a:t>Moduł 6.2</a:t>
            </a:r>
            <a:endParaRPr/>
          </a:p>
        </p:txBody>
      </p:sp>
      <p:sp>
        <p:nvSpPr>
          <p:cNvPr id="78" name="Google Shape;78;p1"/>
          <p:cNvSpPr txBox="1"/>
          <p:nvPr>
            <p:ph idx="1" type="subTitle"/>
          </p:nvPr>
        </p:nvSpPr>
        <p:spPr>
          <a:xfrm>
            <a:off x="1143000" y="2701529"/>
            <a:ext cx="6858000" cy="41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lang="pl-PL"/>
              <a:t>Piotr Pęzik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Lematyzacja -&gt; normalizacja</a:t>
            </a:r>
            <a:endParaRPr/>
          </a:p>
        </p:txBody>
      </p:sp>
      <p:sp>
        <p:nvSpPr>
          <p:cNvPr id="152" name="Google Shape;152;p1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53" name="Google Shape;153;p1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54" name="Google Shape;154;p10"/>
          <p:cNvSpPr txBox="1"/>
          <p:nvPr/>
        </p:nvSpPr>
        <p:spPr>
          <a:xfrm>
            <a:off x="3779520" y="4216400"/>
            <a:ext cx="4927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‚Brazylia’ pojawia się teraz 2 razy w trzecim dokumencie</a:t>
            </a:r>
            <a:endParaRPr/>
          </a:p>
        </p:txBody>
      </p:sp>
      <p:pic>
        <p:nvPicPr>
          <p:cNvPr id="155" name="Google Shape;15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438877"/>
            <a:ext cx="7886700" cy="265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Wektory TF-IDF</a:t>
            </a:r>
            <a:endParaRPr/>
          </a:p>
        </p:txBody>
      </p:sp>
      <p:pic>
        <p:nvPicPr>
          <p:cNvPr id="161" name="Google Shape;16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817" y="1268019"/>
            <a:ext cx="5270285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63" name="Google Shape;163;p1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Wektory tf-idf dokumentów</a:t>
            </a:r>
            <a:endParaRPr/>
          </a:p>
        </p:txBody>
      </p:sp>
      <p:sp>
        <p:nvSpPr>
          <p:cNvPr id="169" name="Google Shape;169;p1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70" name="Google Shape;170;p1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1657349" y="4530436"/>
            <a:ext cx="66969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Można rozważyć lematyzację + stoplistę dla j. polskiego</a:t>
            </a:r>
            <a:endParaRPr/>
          </a:p>
        </p:txBody>
      </p:sp>
      <p:pic>
        <p:nvPicPr>
          <p:cNvPr id="172" name="Google Shape;172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43" y="1149710"/>
            <a:ext cx="5737607" cy="326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/>
          <p:nvPr>
            <p:ph type="title"/>
          </p:nvPr>
        </p:nvSpPr>
        <p:spPr>
          <a:xfrm>
            <a:off x="628650" y="733647"/>
            <a:ext cx="6516429" cy="534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entury Gothic"/>
              <a:buNone/>
            </a:pPr>
            <a:r>
              <a:rPr lang="pl-PL" sz="2520" u="sng">
                <a:solidFill>
                  <a:schemeClr val="hlink"/>
                </a:solidFill>
                <a:hlinkClick r:id="rId3"/>
              </a:rPr>
              <a:t>Klasyfikatory bayesowskie</a:t>
            </a:r>
            <a:r>
              <a:rPr lang="pl-PL" sz="2520"/>
              <a:t> w sklearn</a:t>
            </a:r>
            <a:br>
              <a:rPr lang="pl-PL" sz="2520"/>
            </a:br>
            <a:endParaRPr sz="2227"/>
          </a:p>
        </p:txBody>
      </p:sp>
      <p:pic>
        <p:nvPicPr>
          <p:cNvPr id="178" name="Google Shape;178;p1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176" y="1492250"/>
            <a:ext cx="2781300" cy="2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80" name="Google Shape;180;p1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3139653" y="3921453"/>
            <a:ext cx="54396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u="sng">
                <a:solidFill>
                  <a:srgbClr val="2878A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Scikit-learn: Machine Learning in Python</a:t>
            </a:r>
            <a:r>
              <a:rPr lang="pl-PL" sz="1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, Pedregosa </a:t>
            </a:r>
            <a:r>
              <a:rPr i="1" lang="pl-PL" sz="1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pl-PL" sz="1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, JMLR 12, pp. 2825-2830, 2011.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13"/>
          <p:cNvSpPr txBox="1"/>
          <p:nvPr/>
        </p:nvSpPr>
        <p:spPr>
          <a:xfrm>
            <a:off x="4686590" y="1489963"/>
            <a:ext cx="42781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Zob. Moduł 5.4, 5.5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Tworzenie klasyfikatora</a:t>
            </a:r>
            <a:endParaRPr/>
          </a:p>
        </p:txBody>
      </p:sp>
      <p:sp>
        <p:nvSpPr>
          <p:cNvPr id="189" name="Google Shape;189;p1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90" name="Google Shape;190;p1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91" name="Google Shape;19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528102"/>
            <a:ext cx="7886700" cy="2946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Użycie klasyfikatora</a:t>
            </a:r>
            <a:endParaRPr/>
          </a:p>
        </p:txBody>
      </p:sp>
      <p:sp>
        <p:nvSpPr>
          <p:cNvPr id="197" name="Google Shape;197;p1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98" name="Google Shape;198;p1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99" name="Google Shape;19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343283"/>
            <a:ext cx="7886700" cy="131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Ewaluacja klasyfikatorów tekstów</a:t>
            </a:r>
            <a:endParaRPr/>
          </a:p>
        </p:txBody>
      </p: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628650" y="1369219"/>
            <a:ext cx="444817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pl-PL" sz="1600"/>
              <a:t>Warto znać charakterystykę tych miar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pl-PL" sz="1600"/>
              <a:t>Czasem jest to ważniejsze niż szczegóły danego algorytmu klasyfikacji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Ewaluacja może być problematyczna zwłaszcza w przypadku wieloklasowej/ wieloetykietowej klasyfikacji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Walidacja krzyżowa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Accuracy, średnie z precyzji/ pokrycia</a:t>
            </a:r>
            <a:endParaRPr/>
          </a:p>
        </p:txBody>
      </p:sp>
      <p:sp>
        <p:nvSpPr>
          <p:cNvPr id="206" name="Google Shape;206;p1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07" name="Google Shape;207;p1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1268019"/>
            <a:ext cx="3430360" cy="271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Precyzja i pokrycie</a:t>
            </a:r>
            <a:endParaRPr/>
          </a:p>
        </p:txBody>
      </p:sp>
      <p:sp>
        <p:nvSpPr>
          <p:cNvPr id="214" name="Google Shape;214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Precyzja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P = TP/(TP+FP)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Pokrycie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R = TP/(TP+FN)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F1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2((P*R)/(P+R))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W przypadku kategoryzacji wieloklasowej ważne jest liczenie średnich (micro- i macro-averages)</a:t>
            </a:r>
            <a:endParaRPr/>
          </a:p>
        </p:txBody>
      </p:sp>
      <p:sp>
        <p:nvSpPr>
          <p:cNvPr id="215" name="Google Shape;215;p1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16" name="Google Shape;216;p1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Accuracy</a:t>
            </a:r>
            <a:endParaRPr/>
          </a:p>
        </p:txBody>
      </p:sp>
      <p:pic>
        <p:nvPicPr>
          <p:cNvPr id="222" name="Google Shape;22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365" y="1614461"/>
            <a:ext cx="8025269" cy="19145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24" name="Google Shape;224;p1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Macierz pomyłek dla NaiveBayes (NB)</a:t>
            </a:r>
            <a:endParaRPr/>
          </a:p>
        </p:txBody>
      </p:sp>
      <p:sp>
        <p:nvSpPr>
          <p:cNvPr id="230" name="Google Shape;230;p1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31" name="Google Shape;231;p1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32" name="Google Shape;232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69" y="1055688"/>
            <a:ext cx="6608862" cy="326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Klasyfikacja tekstów</a:t>
            </a:r>
            <a:endParaRPr/>
          </a:p>
        </p:txBody>
      </p:sp>
      <p:sp>
        <p:nvSpPr>
          <p:cNvPr id="84" name="Google Shape;84;p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Jedno z podstawowych zadań w NLP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Może być operacjonalizacją różnych problemów, np.: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kategoryzacja tekstów wg. taksonomii, doraźna analiza wydźwięku, odpowiadanie na pytania na podstawie bazy wiedzy itp.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Tematyka klasyfikacji tekstów jest b. rozległa 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Dwa podejścia w ramach kursu (Moduł 6.2, Moduł 8.1)</a:t>
            </a:r>
            <a:endParaRPr/>
          </a:p>
          <a:p>
            <a:pPr indent="-28572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75"/>
              <a:buNone/>
            </a:pPr>
            <a:r>
              <a:t/>
            </a:r>
            <a:endParaRPr/>
          </a:p>
          <a:p>
            <a:pPr indent="-28572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75"/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86" name="Google Shape;86;p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Macierz pomyłek dla NaiveBayes (NB)</a:t>
            </a:r>
            <a:endParaRPr/>
          </a:p>
        </p:txBody>
      </p:sp>
      <p:sp>
        <p:nvSpPr>
          <p:cNvPr id="238" name="Google Shape;238;p2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39" name="Google Shape;239;p2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40" name="Google Shape;24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69" y="1055688"/>
            <a:ext cx="6608862" cy="326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Micro average precision dla NB</a:t>
            </a:r>
            <a:endParaRPr/>
          </a:p>
        </p:txBody>
      </p:sp>
      <p:sp>
        <p:nvSpPr>
          <p:cNvPr id="246" name="Google Shape;246;p2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47" name="Google Shape;247;p2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48" name="Google Shape;248;p21"/>
          <p:cNvSpPr txBox="1"/>
          <p:nvPr/>
        </p:nvSpPr>
        <p:spPr>
          <a:xfrm>
            <a:off x="807487" y="3855145"/>
            <a:ext cx="77423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Może być potrzebny lepiej zrównoważony zbiór treningowy/ testowy ze względu na nadreprezentację klasy ‚news’</a:t>
            </a:r>
            <a:endParaRPr/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7623" y="1268019"/>
            <a:ext cx="25146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73" y="1260053"/>
            <a:ext cx="5962650" cy="224954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 txBox="1"/>
          <p:nvPr/>
        </p:nvSpPr>
        <p:spPr>
          <a:xfrm>
            <a:off x="3709145" y="2228346"/>
            <a:ext cx="362523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 tym przypadku micro_avg_p = accuracy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Macro average precision dla NB</a:t>
            </a:r>
            <a:endParaRPr/>
          </a:p>
        </p:txBody>
      </p:sp>
      <p:sp>
        <p:nvSpPr>
          <p:cNvPr id="257" name="Google Shape;257;p2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58" name="Google Shape;258;p2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0" y="1094569"/>
            <a:ext cx="25146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/>
        </p:nvSpPr>
        <p:spPr>
          <a:xfrm>
            <a:off x="1476375" y="4467225"/>
            <a:ext cx="66865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Makro precyzja jest lepsza, ale uwaga na niskie pokrycie klas </a:t>
            </a:r>
            <a:r>
              <a:rPr i="1"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</a:t>
            </a: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 </a:t>
            </a:r>
            <a:r>
              <a:rPr i="1"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sport</a:t>
            </a:r>
            <a:endParaRPr/>
          </a:p>
        </p:txBody>
      </p:sp>
      <p:pic>
        <p:nvPicPr>
          <p:cNvPr id="261" name="Google Shape;261;p2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955" y="1626588"/>
            <a:ext cx="5659819" cy="286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Dwa problemy z korpusem tekstów	</a:t>
            </a:r>
            <a:endParaRPr/>
          </a:p>
        </p:txBody>
      </p:sp>
      <p:sp>
        <p:nvSpPr>
          <p:cNvPr id="267" name="Google Shape;267;p2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Nadreprezentacja klasy ‚news’ (być może naturalna)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Mimo to dość dobra precyzja dla tej klasy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Słabe pokrycie (recall) pozostałych klas</a:t>
            </a:r>
            <a:endParaRPr/>
          </a:p>
        </p:txBody>
      </p:sp>
      <p:sp>
        <p:nvSpPr>
          <p:cNvPr id="268" name="Google Shape;268;p2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69" name="Google Shape;269;p2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Średnia harmoniczna (F1) dla NB</a:t>
            </a:r>
            <a:endParaRPr/>
          </a:p>
        </p:txBody>
      </p:sp>
      <p:sp>
        <p:nvSpPr>
          <p:cNvPr id="275" name="Google Shape;275;p2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76" name="Google Shape;276;p2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77" name="Google Shape;277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972227"/>
            <a:ext cx="7886700" cy="205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/>
        </p:nvSpPr>
        <p:spPr>
          <a:xfrm>
            <a:off x="771525" y="4181475"/>
            <a:ext cx="67532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Macro F1 ukazuje b. słaby recall na dwóch klasach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ComplementNB</a:t>
            </a:r>
            <a:endParaRPr/>
          </a:p>
        </p:txBody>
      </p:sp>
      <p:pic>
        <p:nvPicPr>
          <p:cNvPr id="284" name="Google Shape;28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059" y="1370013"/>
            <a:ext cx="6245882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86" name="Google Shape;286;p2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ComplementNB</a:t>
            </a:r>
            <a:endParaRPr/>
          </a:p>
        </p:txBody>
      </p:sp>
      <p:pic>
        <p:nvPicPr>
          <p:cNvPr id="292" name="Google Shape;29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778730"/>
            <a:ext cx="7886700" cy="244487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294" name="Google Shape;294;p2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Macierz pomyłek dla SVM</a:t>
            </a:r>
            <a:endParaRPr/>
          </a:p>
        </p:txBody>
      </p:sp>
      <p:sp>
        <p:nvSpPr>
          <p:cNvPr id="300" name="Google Shape;300;p2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01" name="Google Shape;301;p2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02" name="Google Shape;302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440452"/>
            <a:ext cx="7886700" cy="312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Lepsze pokrycie pozostałych klas</a:t>
            </a:r>
            <a:endParaRPr/>
          </a:p>
        </p:txBody>
      </p:sp>
      <p:sp>
        <p:nvSpPr>
          <p:cNvPr id="308" name="Google Shape;308;p2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09" name="Google Shape;309;p2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950" y="912419"/>
            <a:ext cx="24384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19" y="1572525"/>
            <a:ext cx="6704581" cy="27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628649" y="49708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Średnia precyzja dla SVM</a:t>
            </a:r>
            <a:endParaRPr/>
          </a:p>
        </p:txBody>
      </p:sp>
      <p:sp>
        <p:nvSpPr>
          <p:cNvPr id="317" name="Google Shape;317;p2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18" name="Google Shape;318;p2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19" name="Google Shape;3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2675" y="900914"/>
            <a:ext cx="24384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49" y="1599277"/>
            <a:ext cx="7886700" cy="304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Rodzaje klasyfikacji tekstów</a:t>
            </a:r>
            <a:endParaRPr/>
          </a:p>
        </p:txBody>
      </p:sp>
      <p:sp>
        <p:nvSpPr>
          <p:cNvPr id="92" name="Google Shape;92;p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Generalnie jest to uczenie maszynowe z nadzorem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Binarna (np. wykrywanie spamu w poczcie e-mail)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Wieloklasowa, np. prosta kategoryzacja dokumentów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Wieloklasowa i wieloetykietowa, np. przypisywanie etykiet tematycznych do dokumentów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„Dokumenty” mogą mieć bardzo różną długość: od fraz, poprzez zdania, akapity aż po b. długie teksty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Niektóre „głębokie” metody klasyfikacji dokumentów trudniej jest stosować wprost do klasyfikacji długich tekstów, np. metody wykorzystujące wytrenowane modele słów/ zdań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Zazwyczaj nie jest to klasyfikacja sekwencyjna (NER itp.)</a:t>
            </a:r>
            <a:endParaRPr/>
          </a:p>
        </p:txBody>
      </p:sp>
      <p:sp>
        <p:nvSpPr>
          <p:cNvPr id="93" name="Google Shape;93;p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94" name="Google Shape;94;p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Średnia F1 dla SVM</a:t>
            </a:r>
            <a:endParaRPr/>
          </a:p>
        </p:txBody>
      </p:sp>
      <p:sp>
        <p:nvSpPr>
          <p:cNvPr id="326" name="Google Shape;326;p3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27" name="Google Shape;327;p3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28" name="Google Shape;328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496797"/>
            <a:ext cx="7886700" cy="214990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828675" y="4076121"/>
            <a:ext cx="7200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 dużo lepiej odgaduje pozostałe 2 klasy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Walidacja krzyżowa</a:t>
            </a:r>
            <a:endParaRPr/>
          </a:p>
        </p:txBody>
      </p:sp>
      <p:sp>
        <p:nvSpPr>
          <p:cNvPr id="336" name="Google Shape;336;p3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37" name="Google Shape;337;p3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38" name="Google Shape;338;p31"/>
          <p:cNvSpPr txBox="1"/>
          <p:nvPr/>
        </p:nvSpPr>
        <p:spPr>
          <a:xfrm>
            <a:off x="1857375" y="4534854"/>
            <a:ext cx="56292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Szybkość trenowania: NB &gt; SVM &gt; LG</a:t>
            </a:r>
            <a:endParaRPr/>
          </a:p>
        </p:txBody>
      </p:sp>
      <p:pic>
        <p:nvPicPr>
          <p:cNvPr id="339" name="Google Shape;33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635" y="1043286"/>
            <a:ext cx="5869239" cy="335486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 txBox="1"/>
          <p:nvPr/>
        </p:nvSpPr>
        <p:spPr>
          <a:xfrm>
            <a:off x="3686175" y="3980856"/>
            <a:ext cx="47529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Uwzględniamy wariancję w zbiorze treningowym/ testowym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Wyniki walidacji</a:t>
            </a:r>
            <a:endParaRPr/>
          </a:p>
        </p:txBody>
      </p:sp>
      <p:sp>
        <p:nvSpPr>
          <p:cNvPr id="347" name="Google Shape;347;p3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48" name="Google Shape;348;p3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49" name="Google Shape;349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0779" y="1006005"/>
            <a:ext cx="3620651" cy="376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Wariancja w Accuracy</a:t>
            </a:r>
            <a:endParaRPr/>
          </a:p>
        </p:txBody>
      </p:sp>
      <p:pic>
        <p:nvPicPr>
          <p:cNvPr id="355" name="Google Shape;35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91370"/>
            <a:ext cx="7886700" cy="321959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57" name="Google Shape;357;p3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58" name="Google Shape;358;p33"/>
          <p:cNvSpPr txBox="1"/>
          <p:nvPr/>
        </p:nvSpPr>
        <p:spPr>
          <a:xfrm>
            <a:off x="2747010" y="4568204"/>
            <a:ext cx="5805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Wariancja na różnych podziałach danych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Wykresy pudełkowe z walidacji</a:t>
            </a:r>
            <a:endParaRPr/>
          </a:p>
        </p:txBody>
      </p:sp>
      <p:pic>
        <p:nvPicPr>
          <p:cNvPr id="364" name="Google Shape;364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782" y="1370013"/>
            <a:ext cx="7526436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66" name="Google Shape;366;p3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67" name="Google Shape;367;p34"/>
          <p:cNvSpPr txBox="1"/>
          <p:nvPr/>
        </p:nvSpPr>
        <p:spPr>
          <a:xfrm>
            <a:off x="2747010" y="4568204"/>
            <a:ext cx="5805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Wariancja na różnych podziałach danych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Kilka wniosków</a:t>
            </a:r>
            <a:endParaRPr/>
          </a:p>
        </p:txBody>
      </p:sp>
      <p:sp>
        <p:nvSpPr>
          <p:cNvPr id="373" name="Google Shape;373;p3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Istnieje wiele możliwych miar jakości klasyfikacji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Trudne w interpretacji są zwłaszcza miary uśredniane dla klasyfikatorów wieloklasowych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Wybór miary zależy ostatecznie od wymagań projektowych</a:t>
            </a:r>
            <a:endParaRPr/>
          </a:p>
        </p:txBody>
      </p:sp>
      <p:sp>
        <p:nvSpPr>
          <p:cNvPr id="374" name="Google Shape;374;p3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75" name="Google Shape;375;p3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Klasyfikatory wieloetykietowe</a:t>
            </a:r>
            <a:endParaRPr/>
          </a:p>
        </p:txBody>
      </p:sp>
      <p:sp>
        <p:nvSpPr>
          <p:cNvPr id="381" name="Google Shape;381;p3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82" name="Google Shape;382;p3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83" name="Google Shape;383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86485"/>
            <a:ext cx="5944657" cy="326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fastText</a:t>
            </a:r>
            <a:endParaRPr/>
          </a:p>
        </p:txBody>
      </p:sp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Popularna biblioteka pierwszego wyboru (baseline) do wieloklasowej, wieloetykietowej klasyfikacji </a:t>
            </a:r>
            <a:r>
              <a:rPr i="1" lang="pl-PL"/>
              <a:t>krótkich </a:t>
            </a:r>
            <a:r>
              <a:rPr lang="pl-PL"/>
              <a:t>tekstów (http://fasttext.cc)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Wykorzystuje wektorowe reprezentacje słów (ale nie zdań) z kilkoma sprytnymi ulepszeniami: zanurzenia podsłów, n-gramy 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Wektory słów stanowią warstwę wejściową stosunkowo prostej sieci neuronowej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Inaczej niż dokumenty jako wektory tf-idf w poprzednio prezentowanych metodach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Podstawowy transfer learning (pretrenowane wektory) -- ważny przy małych zbiorach uczących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Powstał z myślą o szybkiej, wielowątkowej klasyfikacji na CPU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Dostępne API w Pythonie</a:t>
            </a:r>
            <a:endParaRPr/>
          </a:p>
        </p:txBody>
      </p:sp>
      <p:sp>
        <p:nvSpPr>
          <p:cNvPr id="390" name="Google Shape;390;p3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91" name="Google Shape;391;p3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Instalacja</a:t>
            </a:r>
            <a:endParaRPr/>
          </a:p>
        </p:txBody>
      </p:sp>
      <p:pic>
        <p:nvPicPr>
          <p:cNvPr id="397" name="Google Shape;397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056987"/>
            <a:ext cx="7886700" cy="188836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Polskie wektory słów</a:t>
            </a:r>
            <a:endParaRPr/>
          </a:p>
        </p:txBody>
      </p:sp>
      <p:sp>
        <p:nvSpPr>
          <p:cNvPr id="405" name="Google Shape;405;p3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06" name="Google Shape;406;p3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407" name="Google Shape;407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954632"/>
            <a:ext cx="7886700" cy="209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Klasyfikacja i grupowanie tekstów</a:t>
            </a:r>
            <a:endParaRPr/>
          </a:p>
        </p:txBody>
      </p:sp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6"/>
              <a:buChar char="•"/>
            </a:pPr>
            <a:r>
              <a:rPr lang="pl-PL" sz="1456"/>
              <a:t>Klasyfikacja Bag of Words: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Worek słów, wektoryzacja: 3.3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Wektoryzacja TF-IDF: moduł 3.8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Regresja Logistyczna, Naive Bayes, SVM, Moduł 5.4 i 5.5</a:t>
            </a:r>
            <a:endParaRPr/>
          </a:p>
          <a:p>
            <a:pPr indent="-128585" lvl="0" marL="128585" rtl="0" algn="l">
              <a:lnSpc>
                <a:spcPct val="8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456"/>
              <a:buChar char="•"/>
            </a:pPr>
            <a:r>
              <a:rPr lang="pl-PL" sz="1456"/>
              <a:t>Ewaluacja wyników: 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precyzja, pokrycie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makro- i mikro-średnie 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walidacja krzyżowa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macierz pomyłek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stratyfikacja zbiorów, perturbacje/ explainability, inter-rater agreement</a:t>
            </a:r>
            <a:endParaRPr sz="1248"/>
          </a:p>
          <a:p>
            <a:pPr indent="-128585" lvl="0" marL="128585" rtl="0" algn="l">
              <a:lnSpc>
                <a:spcPct val="8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456"/>
              <a:buChar char="•"/>
            </a:pPr>
            <a:r>
              <a:rPr lang="pl-PL" sz="1456"/>
              <a:t>FastText jako baseline do wieloetykietowej klasyfikacji krótkich tekstów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Pretrenowane modele wektorowe słów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Duża skalowalność na CPU</a:t>
            </a:r>
            <a:endParaRPr/>
          </a:p>
          <a:p>
            <a:pPr indent="-128585" lvl="0" marL="128585" rtl="0" algn="l">
              <a:lnSpc>
                <a:spcPct val="8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456"/>
              <a:buChar char="•"/>
            </a:pPr>
            <a:r>
              <a:rPr lang="pl-PL" sz="1456"/>
              <a:t>Grupowanie tekstów na przykładzie algorytmu centroidów (k-means)</a:t>
            </a:r>
            <a:endParaRPr/>
          </a:p>
          <a:p>
            <a:pPr indent="-128585" lvl="1" marL="385754" rtl="0" algn="l">
              <a:lnSpc>
                <a:spcPct val="8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48"/>
              <a:buChar char="•"/>
            </a:pPr>
            <a:r>
              <a:rPr lang="pl-PL" sz="1248"/>
              <a:t>Ewaluacja: jednorodność, kompletność, techniki eksploracji danych tekstowych</a:t>
            </a:r>
            <a:endParaRPr/>
          </a:p>
        </p:txBody>
      </p:sp>
      <p:sp>
        <p:nvSpPr>
          <p:cNvPr id="101" name="Google Shape;101;p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02" name="Google Shape;102;p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Wektory w postaci tekstowej</a:t>
            </a:r>
            <a:endParaRPr/>
          </a:p>
        </p:txBody>
      </p:sp>
      <p:pic>
        <p:nvPicPr>
          <p:cNvPr id="413" name="Google Shape;413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5730" y="1036272"/>
            <a:ext cx="3269139" cy="35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15" name="Google Shape;415;p4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16" name="Google Shape;416;p40"/>
          <p:cNvSpPr/>
          <p:nvPr/>
        </p:nvSpPr>
        <p:spPr>
          <a:xfrm>
            <a:off x="1454727" y="4731153"/>
            <a:ext cx="72874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https://dl.fbaipublicfiles.com/fasttext/vectors-crawl/cc.pl.300.vec.gz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Reprezentacje słów ze zbioru news_pl</a:t>
            </a:r>
            <a:endParaRPr/>
          </a:p>
        </p:txBody>
      </p:sp>
      <p:pic>
        <p:nvPicPr>
          <p:cNvPr id="422" name="Google Shape;422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66329"/>
            <a:ext cx="8170331" cy="283159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24" name="Google Shape;424;p4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25" name="Google Shape;425;p41"/>
          <p:cNvSpPr txBox="1"/>
          <p:nvPr/>
        </p:nvSpPr>
        <p:spPr>
          <a:xfrm>
            <a:off x="1288473" y="4558145"/>
            <a:ext cx="655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Wektor słowa może być uśredniony z wektorów n-gramów literowych. To częściowo rozwiązuje problem lematyzacji, wariantów ortograficznych itp..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Przygotowanie danych</a:t>
            </a:r>
            <a:endParaRPr/>
          </a:p>
        </p:txBody>
      </p:sp>
      <p:pic>
        <p:nvPicPr>
          <p:cNvPr id="431" name="Google Shape;431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940594"/>
            <a:ext cx="5968084" cy="38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33" name="Google Shape;433;p4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Trening z domyślnymi parametrami</a:t>
            </a:r>
            <a:endParaRPr/>
          </a:p>
        </p:txBody>
      </p:sp>
      <p:pic>
        <p:nvPicPr>
          <p:cNvPr id="439" name="Google Shape;439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976972"/>
            <a:ext cx="7886700" cy="204839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Dokładniejszy trening</a:t>
            </a:r>
            <a:endParaRPr/>
          </a:p>
        </p:txBody>
      </p:sp>
      <p:sp>
        <p:nvSpPr>
          <p:cNvPr id="447" name="Google Shape;447;p44"/>
          <p:cNvSpPr txBox="1"/>
          <p:nvPr>
            <p:ph idx="1" type="body"/>
          </p:nvPr>
        </p:nvSpPr>
        <p:spPr>
          <a:xfrm>
            <a:off x="628650" y="1369219"/>
            <a:ext cx="7886700" cy="778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!./fastText-master/fasttext supervised -input headlines_pl_ft_train -output news_pl_model_better -minCount 2 -wordNgrams 2 -minn 2 -maxn 5 -bucket 2000000 -lr 0.05 -dim 100 -epoch 20</a:t>
            </a:r>
            <a:endParaRPr/>
          </a:p>
          <a:p>
            <a:pPr indent="-28572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75"/>
              <a:buNone/>
            </a:pPr>
            <a:r>
              <a:t/>
            </a:r>
            <a:endParaRPr/>
          </a:p>
        </p:txBody>
      </p:sp>
      <p:sp>
        <p:nvSpPr>
          <p:cNvPr id="448" name="Google Shape;448;p4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49" name="Google Shape;449;p4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450" name="Google Shape;4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09" y="2714098"/>
            <a:ext cx="8631382" cy="12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Transfer learning</a:t>
            </a:r>
            <a:endParaRPr/>
          </a:p>
        </p:txBody>
      </p:sp>
      <p:pic>
        <p:nvPicPr>
          <p:cNvPr id="456" name="Google Shape;456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52543"/>
            <a:ext cx="7886700" cy="303599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58" name="Google Shape;458;p4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59" name="Google Shape;459;p45"/>
          <p:cNvSpPr txBox="1"/>
          <p:nvPr/>
        </p:nvSpPr>
        <p:spPr>
          <a:xfrm>
            <a:off x="2338251" y="4364987"/>
            <a:ext cx="64922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10-krotnie mniejszy zbiór treningowy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Ewaluacja na pełnym zbiorze testowym</a:t>
            </a:r>
            <a:endParaRPr/>
          </a:p>
        </p:txBody>
      </p:sp>
      <p:pic>
        <p:nvPicPr>
          <p:cNvPr id="465" name="Google Shape;465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767302"/>
            <a:ext cx="7886700" cy="23632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67" name="Google Shape;467;p4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68" name="Google Shape;468;p46"/>
          <p:cNvSpPr txBox="1"/>
          <p:nvPr/>
        </p:nvSpPr>
        <p:spPr>
          <a:xfrm>
            <a:off x="2338251" y="4364987"/>
            <a:ext cx="64922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Trenujemy wektory na całym zbiorze treningowym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Klasyfikacja tekstów – co dalej?</a:t>
            </a:r>
            <a:endParaRPr/>
          </a:p>
        </p:txBody>
      </p:sp>
      <p:sp>
        <p:nvSpPr>
          <p:cNvPr id="475" name="Google Shape;475;p4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Stratyfikacja przy kategoryzacji wieloklasowej i wieloetykietowej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Zob. https://vict0rs.ch/2018/05/24/sample-multilabel-dataset/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Analiza perturbacyjna klasyfikatorów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 u="sng">
                <a:solidFill>
                  <a:schemeClr val="hlink"/>
                </a:solidFill>
                <a:hlinkClick r:id="rId3"/>
              </a:rPr>
              <a:t>https://marcotcr.github.io/lime/tutorials/Lime%20-%20multiclass.html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 u="sng">
                <a:solidFill>
                  <a:schemeClr val="hlink"/>
                </a:solidFill>
                <a:hlinkClick r:id="rId4"/>
              </a:rPr>
              <a:t>https://algotech.netlify.app/blog/text-lime/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Zgodność anotatorów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Kategorie w zbiorze ‚news_pl’ mają potencjalnie części wspólne, kategoria ‚news’ jest często hiperonimem kategorii ’sport’ czy ‚business’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Przygotowanie prawdziwych zbiorów testowych wymaga często sprawdzenia poziomu zgodności między anotatorami (inter-rater agreement)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‚Głębsze’ metody klasyfikacji będą przedstawione w Module 8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Modele językowe eliminują potrzebę lematyzacji, stoplist itp.</a:t>
            </a:r>
            <a:endParaRPr/>
          </a:p>
        </p:txBody>
      </p:sp>
      <p:sp>
        <p:nvSpPr>
          <p:cNvPr id="476" name="Google Shape;476;p4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77" name="Google Shape;477;p4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Zadanie 6.2.1</a:t>
            </a:r>
            <a:endParaRPr/>
          </a:p>
        </p:txBody>
      </p:sp>
      <p:sp>
        <p:nvSpPr>
          <p:cNvPr id="483" name="Google Shape;483;p4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Pobierz pełne artykuły ze zbioru 100 tys. artykułów – można użyć w tym celu https://pypi.org/project/boilerpy3/. Zbuduj klasyfikatory LinearSVC, MultinomialNB, LogisticRegression (dla klas: news/ sport/ business), na pełnych tekstach artykułów z </a:t>
            </a:r>
            <a:r>
              <a:rPr i="1" lang="pl-PL"/>
              <a:t>lematyzacją</a:t>
            </a:r>
            <a:r>
              <a:rPr lang="pl-PL"/>
              <a:t>. Wskaż najlepszy klasyfikator -- z jakich miar ewaluacji wynika jego wybór? Odpowiedź w postaci notatnika z komentarzami.</a:t>
            </a:r>
            <a:endParaRPr/>
          </a:p>
        </p:txBody>
      </p:sp>
      <p:sp>
        <p:nvSpPr>
          <p:cNvPr id="484" name="Google Shape;484;p4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85" name="Google Shape;485;p4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Grupowanie tekstów, Moduł 6.2</a:t>
            </a:r>
            <a:endParaRPr/>
          </a:p>
        </p:txBody>
      </p:sp>
      <p:sp>
        <p:nvSpPr>
          <p:cNvPr id="491" name="Google Shape;491;p4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Grupowanie tekstów to jeden z klasycznych scenariuszy nienadzorowanego uczenia maszynowego w NLP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Grupowanie algorytmem k-means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Dobór liczby skupień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Miary ewaluacji skupień</a:t>
            </a:r>
            <a:endParaRPr/>
          </a:p>
          <a:p>
            <a:pPr indent="-28572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75"/>
              <a:buNone/>
            </a:pPr>
            <a:r>
              <a:t/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Grupowanie tekstów to b. szeroki temat – powracamy do niego w module 8</a:t>
            </a:r>
            <a:endParaRPr/>
          </a:p>
          <a:p>
            <a:pPr indent="-28572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75"/>
              <a:buNone/>
            </a:pPr>
            <a:r>
              <a:t/>
            </a:r>
            <a:endParaRPr/>
          </a:p>
        </p:txBody>
      </p:sp>
      <p:sp>
        <p:nvSpPr>
          <p:cNvPr id="492" name="Google Shape;492;p4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493" name="Google Shape;493;p4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Przykład kategoryzacji wieloklasowej</a:t>
            </a:r>
            <a:endParaRPr/>
          </a:p>
        </p:txBody>
      </p:sp>
      <p:pic>
        <p:nvPicPr>
          <p:cNvPr id="109" name="Google Shape;10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9" y="1472550"/>
            <a:ext cx="7746825" cy="31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11" name="Google Shape;111;p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Metody generowania skupień</a:t>
            </a:r>
            <a:endParaRPr/>
          </a:p>
        </p:txBody>
      </p:sp>
      <p:pic>
        <p:nvPicPr>
          <p:cNvPr id="499" name="Google Shape;499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049" y="1217613"/>
            <a:ext cx="5496851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01" name="Google Shape;501;p5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502" name="Google Shape;502;p50"/>
          <p:cNvSpPr/>
          <p:nvPr/>
        </p:nvSpPr>
        <p:spPr>
          <a:xfrm>
            <a:off x="1752600" y="4434185"/>
            <a:ext cx="64579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https://scikit-learn.org/stable/modules/clustering.html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title"/>
          </p:nvPr>
        </p:nvSpPr>
        <p:spPr>
          <a:xfrm>
            <a:off x="628650" y="45482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Grupowanie algorytmem k-centroidów/ średnich</a:t>
            </a:r>
            <a:endParaRPr/>
          </a:p>
        </p:txBody>
      </p:sp>
      <p:sp>
        <p:nvSpPr>
          <p:cNvPr id="508" name="Google Shape;508;p5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Nienadzorowane grupowanie dla zadanej liczby skupień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Określamy k (liczba skupień), 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Inicjalizujemy centroidy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Zamieniamy dokumenty na wektory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Dopasowujemy wektory dokumentów do centroidów (np. na podstawie wariancji) 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Iteracyjnie liczymy błąd kwantyzacji dla k skupień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Zastosowanie:</a:t>
            </a:r>
            <a:endParaRPr/>
          </a:p>
          <a:p>
            <a:pPr indent="-128585" lvl="1" marL="385754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l-PL"/>
              <a:t>‚Płaskie’ grupowanie, stosunkowo nieliczne skupienia, duża liczba dokumentów</a:t>
            </a:r>
            <a:endParaRPr/>
          </a:p>
          <a:p>
            <a:pPr indent="-28572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75"/>
              <a:buNone/>
            </a:pPr>
            <a:r>
              <a:t/>
            </a:r>
            <a:endParaRPr/>
          </a:p>
        </p:txBody>
      </p:sp>
      <p:sp>
        <p:nvSpPr>
          <p:cNvPr id="509" name="Google Shape;509;p5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10" name="Google Shape;510;p5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Prosty przykład</a:t>
            </a:r>
            <a:endParaRPr/>
          </a:p>
        </p:txBody>
      </p:sp>
      <p:sp>
        <p:nvSpPr>
          <p:cNvPr id="516" name="Google Shape;516;p5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17" name="Google Shape;517;p5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518" name="Google Shape;518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19"/>
            <a:ext cx="6666345" cy="320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Zbiór 14 tekstów</a:t>
            </a:r>
            <a:endParaRPr/>
          </a:p>
        </p:txBody>
      </p:sp>
      <p:sp>
        <p:nvSpPr>
          <p:cNvPr id="524" name="Google Shape;524;p5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25" name="Google Shape;525;p5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526" name="Google Shape;526;p53"/>
          <p:cNvSpPr txBox="1"/>
          <p:nvPr/>
        </p:nvSpPr>
        <p:spPr>
          <a:xfrm>
            <a:off x="615700" y="3643746"/>
            <a:ext cx="78867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Wysoce formuliczny język, szablonowa struktura dla podobnych dokumentów</a:t>
            </a:r>
            <a:endParaRPr/>
          </a:p>
        </p:txBody>
      </p:sp>
      <p:pic>
        <p:nvPicPr>
          <p:cNvPr id="527" name="Google Shape;527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093" y="1547435"/>
            <a:ext cx="8677813" cy="1528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Wektorowa reprezentacja dokumentów</a:t>
            </a:r>
            <a:endParaRPr/>
          </a:p>
        </p:txBody>
      </p:sp>
      <p:pic>
        <p:nvPicPr>
          <p:cNvPr id="534" name="Google Shape;534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58" y="940594"/>
            <a:ext cx="5264992" cy="357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36" name="Google Shape;536;p5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Grupowanie k-means</a:t>
            </a:r>
            <a:endParaRPr/>
          </a:p>
        </p:txBody>
      </p:sp>
      <p:pic>
        <p:nvPicPr>
          <p:cNvPr id="542" name="Google Shape;542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24238"/>
            <a:ext cx="5829300" cy="3471458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44" name="Google Shape;544;p5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6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Szukanie optymalnej liczby skupień</a:t>
            </a:r>
            <a:endParaRPr/>
          </a:p>
        </p:txBody>
      </p:sp>
      <p:sp>
        <p:nvSpPr>
          <p:cNvPr id="550" name="Google Shape;550;p5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51" name="Google Shape;551;p5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552" name="Google Shape;552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025235"/>
            <a:ext cx="6619352" cy="228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Wykres ‚łokciowy’</a:t>
            </a:r>
            <a:endParaRPr/>
          </a:p>
        </p:txBody>
      </p:sp>
      <p:pic>
        <p:nvPicPr>
          <p:cNvPr id="559" name="Google Shape;559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0249" y="1370013"/>
            <a:ext cx="4783502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61" name="Google Shape;561;p5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KElbowVisualizer</a:t>
            </a:r>
            <a:endParaRPr/>
          </a:p>
        </p:txBody>
      </p:sp>
      <p:pic>
        <p:nvPicPr>
          <p:cNvPr id="567" name="Google Shape;567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650021"/>
            <a:ext cx="7886700" cy="270229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69" name="Google Shape;569;p5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9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KElbowVisualizer</a:t>
            </a:r>
            <a:endParaRPr/>
          </a:p>
        </p:txBody>
      </p:sp>
      <p:pic>
        <p:nvPicPr>
          <p:cNvPr id="575" name="Google Shape;575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745" y="1370013"/>
            <a:ext cx="5210509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77" name="Google Shape;577;p5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Wykrywanie </a:t>
            </a:r>
            <a:r>
              <a:rPr i="1" lang="pl-PL"/>
              <a:t>jednej</a:t>
            </a:r>
            <a:r>
              <a:rPr lang="pl-PL"/>
              <a:t> z </a:t>
            </a:r>
            <a:r>
              <a:rPr i="1" lang="pl-PL"/>
              <a:t>wielu</a:t>
            </a:r>
            <a:r>
              <a:rPr lang="pl-PL"/>
              <a:t> klas</a:t>
            </a:r>
            <a:endParaRPr/>
          </a:p>
        </p:txBody>
      </p:sp>
      <p:sp>
        <p:nvSpPr>
          <p:cNvPr id="117" name="Google Shape;117;p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18" name="Google Shape;118;p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19" name="Google Shape;119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761" y="2069186"/>
            <a:ext cx="8556478" cy="4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040" y="1268019"/>
            <a:ext cx="7813040" cy="60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Wizualizacja skupień za pomocą t-SNE</a:t>
            </a:r>
            <a:endParaRPr/>
          </a:p>
        </p:txBody>
      </p:sp>
      <p:sp>
        <p:nvSpPr>
          <p:cNvPr id="584" name="Google Shape;584;p6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85" name="Google Shape;585;p6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586" name="Google Shape;586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3978" y="1370013"/>
            <a:ext cx="5536044" cy="326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Wizualizacja skupień za pomocą t-SNE</a:t>
            </a:r>
            <a:endParaRPr/>
          </a:p>
        </p:txBody>
      </p:sp>
      <p:sp>
        <p:nvSpPr>
          <p:cNvPr id="592" name="Google Shape;592;p61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593" name="Google Shape;593;p6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594" name="Google Shape;594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" y="1055357"/>
            <a:ext cx="5528032" cy="3711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Wizualizacja t-SNE</a:t>
            </a:r>
            <a:endParaRPr/>
          </a:p>
        </p:txBody>
      </p:sp>
      <p:pic>
        <p:nvPicPr>
          <p:cNvPr id="600" name="Google Shape;600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8320" y="928614"/>
            <a:ext cx="4956639" cy="370371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2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602" name="Google Shape;602;p6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603" name="Google Shape;603;p62"/>
          <p:cNvSpPr txBox="1"/>
          <p:nvPr/>
        </p:nvSpPr>
        <p:spPr>
          <a:xfrm>
            <a:off x="1798320" y="4632325"/>
            <a:ext cx="6228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Trzy jednorodne skupienia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3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Grupowanie hierarchiczne</a:t>
            </a:r>
            <a:endParaRPr/>
          </a:p>
        </p:txBody>
      </p:sp>
      <p:sp>
        <p:nvSpPr>
          <p:cNvPr id="609" name="Google Shape;609;p63"/>
          <p:cNvSpPr txBox="1"/>
          <p:nvPr>
            <p:ph idx="1" type="body"/>
          </p:nvPr>
        </p:nvSpPr>
        <p:spPr>
          <a:xfrm>
            <a:off x="628650" y="959316"/>
            <a:ext cx="7886700" cy="543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Przykład klastrowania hierarchicznego z dokumentacji </a:t>
            </a:r>
            <a:r>
              <a:rPr lang="pl-PL" u="sng">
                <a:solidFill>
                  <a:schemeClr val="hlink"/>
                </a:solidFill>
                <a:hlinkClick r:id="rId3"/>
              </a:rPr>
              <a:t>scikit-learn</a:t>
            </a:r>
            <a:endParaRPr/>
          </a:p>
          <a:p>
            <a:pPr indent="-28572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75"/>
              <a:buNone/>
            </a:pPr>
            <a:r>
              <a:t/>
            </a:r>
            <a:endParaRPr/>
          </a:p>
        </p:txBody>
      </p:sp>
      <p:sp>
        <p:nvSpPr>
          <p:cNvPr id="610" name="Google Shape;610;p63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611" name="Google Shape;611;p6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612" name="Google Shape;61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350" y="1343139"/>
            <a:ext cx="5385134" cy="376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4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Grupowanie hierarchiczne</a:t>
            </a:r>
            <a:endParaRPr/>
          </a:p>
        </p:txBody>
      </p:sp>
      <p:pic>
        <p:nvPicPr>
          <p:cNvPr id="618" name="Google Shape;618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223" y="1554863"/>
            <a:ext cx="3307933" cy="272540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620" name="Google Shape;620;p6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621" name="Google Shape;62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0877" y="1463547"/>
            <a:ext cx="4734473" cy="344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Przykładowe miary ewaluacji skupień</a:t>
            </a:r>
            <a:endParaRPr/>
          </a:p>
        </p:txBody>
      </p:sp>
      <p:sp>
        <p:nvSpPr>
          <p:cNvPr id="628" name="Google Shape;628;p65"/>
          <p:cNvSpPr txBox="1"/>
          <p:nvPr>
            <p:ph idx="1" type="body"/>
          </p:nvPr>
        </p:nvSpPr>
        <p:spPr>
          <a:xfrm>
            <a:off x="628650" y="1369219"/>
            <a:ext cx="420052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Homogeniczność/ jednorodność (homogeneity)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Kompletność (completeness)</a:t>
            </a:r>
            <a:endParaRPr/>
          </a:p>
          <a:p>
            <a:pPr indent="-128585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V-measure (średnia harmoniczna)</a:t>
            </a:r>
            <a:endParaRPr/>
          </a:p>
        </p:txBody>
      </p:sp>
      <p:sp>
        <p:nvSpPr>
          <p:cNvPr id="629" name="Google Shape;629;p65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630" name="Google Shape;630;p6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631" name="Google Shape;63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50" y="1369219"/>
            <a:ext cx="42926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5"/>
          <p:cNvSpPr/>
          <p:nvPr/>
        </p:nvSpPr>
        <p:spPr>
          <a:xfrm>
            <a:off x="3689350" y="3645219"/>
            <a:ext cx="55372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https://scikit-learn.org/stable/auto_examples/cluster/plot_kmeans_digits.html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3" name="Google Shape;633;p65"/>
          <p:cNvSpPr txBox="1"/>
          <p:nvPr/>
        </p:nvSpPr>
        <p:spPr>
          <a:xfrm>
            <a:off x="921327" y="4110040"/>
            <a:ext cx="730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Niełatwe zadanie, zazwyczaj grupujemy bez nadzoru, częściowo dlatego, że nie mamy danych z etykietami skupień.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Ewaluacja jakości grupowania</a:t>
            </a:r>
            <a:endParaRPr/>
          </a:p>
        </p:txBody>
      </p:sp>
      <p:sp>
        <p:nvSpPr>
          <p:cNvPr id="639" name="Google Shape;639;p66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640" name="Google Shape;640;p6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641" name="Google Shape;641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761" y="1268019"/>
            <a:ext cx="5984579" cy="326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7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Kompletność</a:t>
            </a:r>
            <a:endParaRPr/>
          </a:p>
        </p:txBody>
      </p:sp>
      <p:pic>
        <p:nvPicPr>
          <p:cNvPr id="647" name="Google Shape;647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12" y="1370013"/>
            <a:ext cx="6372069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649" name="Google Shape;649;p6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Homogeniczność/ jednorodność</a:t>
            </a:r>
            <a:endParaRPr/>
          </a:p>
        </p:txBody>
      </p:sp>
      <p:pic>
        <p:nvPicPr>
          <p:cNvPr id="655" name="Google Shape;655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36" y="1370013"/>
            <a:ext cx="6085021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657" name="Google Shape;657;p6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9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Zadanie 6.2.2</a:t>
            </a:r>
            <a:endParaRPr/>
          </a:p>
        </p:txBody>
      </p:sp>
      <p:sp>
        <p:nvSpPr>
          <p:cNvPr id="663" name="Google Shape;663;p6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4" lvl="0" marL="12858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Zbuduj korpus 1000 artykułów z Wikipedii należących (rozłącznie) do jednej z 5 częstych kategorii (np. sport, muzyka, historia itp.). Wykorzystaj w tym celu dostarczony plik wiki_pl.jsonl oraz bibliotekę ‚wikipedia’ do pobrania pełnej treści artykułów. Spróbuj znaleźć optymalną liczbę skupień z przedziału 3-10. Prosimy o odpowiedź w postaci notatnika pythonowego.</a:t>
            </a:r>
            <a:endParaRPr/>
          </a:p>
        </p:txBody>
      </p:sp>
      <p:sp>
        <p:nvSpPr>
          <p:cNvPr id="664" name="Google Shape;664;p6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665" name="Google Shape;665;p6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Wektory tf-idf dokumentów</a:t>
            </a:r>
            <a:endParaRPr/>
          </a:p>
        </p:txBody>
      </p:sp>
      <p:pic>
        <p:nvPicPr>
          <p:cNvPr id="126" name="Google Shape;126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150958"/>
            <a:ext cx="6449339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28" name="Google Shape;128;p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1657349" y="4530436"/>
            <a:ext cx="66969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Można rozważyć lematyzację + stoplistę dla j. polskiego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671" name="Google Shape;671;p7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672" name="Google Shape;672;p70"/>
          <p:cNvSpPr txBox="1"/>
          <p:nvPr/>
        </p:nvSpPr>
        <p:spPr>
          <a:xfrm>
            <a:off x="2695527" y="1953493"/>
            <a:ext cx="3752950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Dziękujemy za uwagę.</a:t>
            </a: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3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Podziel się opinią ze szkolenia </a:t>
            </a:r>
            <a:r>
              <a:rPr lang="pl-PL" sz="135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@sagespl </a:t>
            </a:r>
            <a:r>
              <a:rPr lang="pl-PL" sz="13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endParaRPr/>
          </a:p>
        </p:txBody>
      </p:sp>
      <p:pic>
        <p:nvPicPr>
          <p:cNvPr id="673" name="Google Shape;673;p7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4010" y="3002971"/>
            <a:ext cx="368447" cy="36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6951" y="2991718"/>
            <a:ext cx="368447" cy="36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4301" y="2991716"/>
            <a:ext cx="379702" cy="37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Dokumenty jako wektory słów</a:t>
            </a:r>
            <a:endParaRPr/>
          </a:p>
        </p:txBody>
      </p:sp>
      <p:sp>
        <p:nvSpPr>
          <p:cNvPr id="135" name="Google Shape;135;p8"/>
          <p:cNvSpPr txBox="1"/>
          <p:nvPr>
            <p:ph idx="1" type="body"/>
          </p:nvPr>
        </p:nvSpPr>
        <p:spPr>
          <a:xfrm>
            <a:off x="3543300" y="4583956"/>
            <a:ext cx="7886700" cy="378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8585" lvl="0" marL="1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lang="pl-PL"/>
              <a:t>Zob. Moduł 3.3 i 3.8</a:t>
            </a:r>
            <a:endParaRPr/>
          </a:p>
          <a:p>
            <a:pPr indent="-28572" lvl="0" marL="128585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1575"/>
              <a:buNone/>
            </a:pPr>
            <a:r>
              <a:t/>
            </a:r>
            <a:endParaRPr/>
          </a:p>
        </p:txBody>
      </p:sp>
      <p:sp>
        <p:nvSpPr>
          <p:cNvPr id="136" name="Google Shape;136;p8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37" name="Google Shape;137;p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170522"/>
            <a:ext cx="6457950" cy="332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pl-PL"/>
              <a:t>Lematyzacja</a:t>
            </a:r>
            <a:endParaRPr/>
          </a:p>
        </p:txBody>
      </p:sp>
      <p:pic>
        <p:nvPicPr>
          <p:cNvPr id="144" name="Google Shape;144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417124"/>
            <a:ext cx="7886700" cy="31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31.12.2020</a:t>
            </a:r>
            <a:endParaRPr/>
          </a:p>
        </p:txBody>
      </p:sp>
      <p:sp>
        <p:nvSpPr>
          <p:cNvPr id="146" name="Google Shape;146;p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ges-prezentacja">
  <a:themeElements>
    <a:clrScheme name="Sagesa69ae9">
      <a:dk1>
        <a:srgbClr val="30323E"/>
      </a:dk1>
      <a:lt1>
        <a:srgbClr val="FFFFFF"/>
      </a:lt1>
      <a:dk2>
        <a:srgbClr val="3A265F"/>
      </a:dk2>
      <a:lt2>
        <a:srgbClr val="F5F3F3"/>
      </a:lt2>
      <a:accent1>
        <a:srgbClr val="41C0F0"/>
      </a:accent1>
      <a:accent2>
        <a:srgbClr val="FDABF6"/>
      </a:accent2>
      <a:accent3>
        <a:srgbClr val="A5A5A5"/>
      </a:accent3>
      <a:accent4>
        <a:srgbClr val="21CE8A"/>
      </a:accent4>
      <a:accent5>
        <a:srgbClr val="3839CB"/>
      </a:accent5>
      <a:accent6>
        <a:srgbClr val="22CE8B"/>
      </a:accent6>
      <a:hlink>
        <a:srgbClr val="41C0F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2019-10-18T09:12:46Z</dcterms:created>
  <dc:creator>Agata Kuźma</dc:creator>
</cp:coreProperties>
</file>